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60" r:id="rId3"/>
    <p:sldId id="261" r:id="rId4"/>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303" autoAdjust="0"/>
  </p:normalViewPr>
  <p:slideViewPr>
    <p:cSldViewPr snapToGrid="0">
      <p:cViewPr varScale="1">
        <p:scale>
          <a:sx n="38" d="100"/>
          <a:sy n="38" d="100"/>
        </p:scale>
        <p:origin x="1896" y="60"/>
      </p:cViewPr>
      <p:guideLst/>
    </p:cSldViewPr>
  </p:slideViewPr>
  <p:notesTextViewPr>
    <p:cViewPr>
      <p:scale>
        <a:sx n="1" d="1"/>
        <a:sy n="1" d="1"/>
      </p:scale>
      <p:origin x="0" y="0"/>
    </p:cViewPr>
  </p:notesTextViewPr>
  <p:notesViewPr>
    <p:cSldViewPr snapToGrid="0">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694922" cy="458788"/>
          </a:xfrm>
          <a:prstGeom prst="rect">
            <a:avLst/>
          </a:prstGeom>
        </p:spPr>
        <p:txBody>
          <a:bodyPr vert="horz" lIns="91440" tIns="45720" rIns="91440" bIns="45720" rtlCol="0"/>
          <a:lstStyle>
            <a:lvl1pPr algn="l">
              <a:defRPr sz="1200"/>
            </a:lvl1pPr>
          </a:lstStyle>
          <a:p>
            <a:r>
              <a:rPr lang="en-US" sz="1800" dirty="0">
                <a:latin typeface="Bernard MT Condensed" panose="02050806060905020404" pitchFamily="18" charset="0"/>
              </a:rPr>
              <a:t>The Bonfire of Repentance (Acts 19)</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August 21, 2016 PM</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soundteaching.org</a:t>
            </a:r>
          </a:p>
        </p:txBody>
      </p:sp>
    </p:spTree>
    <p:extLst>
      <p:ext uri="{BB962C8B-B14F-4D97-AF65-F5344CB8AC3E}">
        <p14:creationId xmlns:p14="http://schemas.microsoft.com/office/powerpoint/2010/main" val="3654913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4C218-DED4-47E0-9B0C-EF861D17F63D}" type="datetimeFigureOut">
              <a:rPr lang="en-US" smtClean="0"/>
              <a:t>8/21/2016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091A9-2FD1-4308-9BDE-0396CE69C48A}" type="slidenum">
              <a:rPr lang="en-US" smtClean="0"/>
              <a:t>‹#›</a:t>
            </a:fld>
            <a:endParaRPr lang="en-US"/>
          </a:p>
        </p:txBody>
      </p:sp>
    </p:spTree>
    <p:extLst>
      <p:ext uri="{BB962C8B-B14F-4D97-AF65-F5344CB8AC3E}">
        <p14:creationId xmlns:p14="http://schemas.microsoft.com/office/powerpoint/2010/main" val="1026443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Girolamo_Savonarola"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tinyurl.com/cp8nfq3"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effectLst/>
                <a:latin typeface="+mn-lt"/>
                <a:ea typeface="+mn-ea"/>
                <a:cs typeface="+mn-cs"/>
                <a:hlinkClick r:id="rId3"/>
              </a:rPr>
              <a:t>Girolamo</a:t>
            </a:r>
            <a:r>
              <a:rPr lang="en-US" sz="1200" kern="1200" dirty="0">
                <a:solidFill>
                  <a:schemeClr val="tx1"/>
                </a:solidFill>
                <a:effectLst/>
                <a:latin typeface="+mn-lt"/>
                <a:ea typeface="+mn-ea"/>
                <a:cs typeface="+mn-cs"/>
                <a:hlinkClick r:id="rId3"/>
              </a:rPr>
              <a:t> Savonarola</a:t>
            </a:r>
            <a:r>
              <a:rPr lang="en-US" sz="1200" kern="1200" dirty="0">
                <a:solidFill>
                  <a:schemeClr val="tx1"/>
                </a:solidFill>
                <a:effectLst/>
                <a:latin typeface="+mn-lt"/>
                <a:ea typeface="+mn-ea"/>
                <a:cs typeface="+mn-cs"/>
              </a:rPr>
              <a:t> was a 15th century Dominican priest who "preached against the accumulation of worldly possessions" and "called for a 'bonfire of the vanities' in which people were to burn 'immoral' paintings, cosmetics, and such entertainment-related items as musical instruments and playing cards" ("Renaissance: What inspired this age of balance and order? Focus on Florence", </a:t>
            </a:r>
            <a:r>
              <a:rPr lang="en-US" sz="1200" kern="1200" dirty="0">
                <a:solidFill>
                  <a:schemeClr val="tx1"/>
                </a:solidFill>
                <a:effectLst/>
                <a:latin typeface="+mn-lt"/>
                <a:ea typeface="+mn-ea"/>
                <a:cs typeface="+mn-cs"/>
                <a:hlinkClick r:id="rId4"/>
              </a:rPr>
              <a:t>http://tinyurl.com/cp8nfq3</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Florence, Italy in 1497 his ardent supporters gathered and publicly burned thousands of items of "vanity" that were thought to lead to sin. Such bonfires were apparently frequent in the first half of the 15th century ("Bonfire of the Vanities", Wikipedia).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reference the text of Acts 19, which tells</a:t>
            </a:r>
            <a:r>
              <a:rPr lang="en-US" sz="1200" kern="1200" baseline="0" dirty="0">
                <a:solidFill>
                  <a:schemeClr val="tx1"/>
                </a:solidFill>
                <a:effectLst/>
                <a:latin typeface="+mn-lt"/>
                <a:ea typeface="+mn-ea"/>
                <a:cs typeface="+mn-cs"/>
              </a:rPr>
              <a:t> of something we will call the Bonfire of Repentance.</a:t>
            </a:r>
          </a:p>
          <a:p>
            <a:pPr marL="628650" lvl="1" indent="-171450">
              <a:buFont typeface="Arial" panose="020B0604020202020204" pitchFamily="34" charset="0"/>
              <a:buChar char="•"/>
            </a:pPr>
            <a:r>
              <a:rPr lang="en-US" b="1" kern="1200" baseline="0" dirty="0">
                <a:solidFill>
                  <a:schemeClr val="tx1"/>
                </a:solidFill>
                <a:effectLst/>
                <a:latin typeface="+mn-lt"/>
                <a:ea typeface="+mn-ea"/>
                <a:cs typeface="+mn-cs"/>
              </a:rPr>
              <a:t>Several qualities to be learned from this Bonfire of Repentance</a:t>
            </a:r>
            <a:endParaRPr lang="en-US" b="1" dirty="0"/>
          </a:p>
          <a:p>
            <a:endParaRPr lang="en-US" dirty="0"/>
          </a:p>
          <a:p>
            <a:r>
              <a:rPr lang="en-US" dirty="0"/>
              <a:t>Note:  Based</a:t>
            </a:r>
            <a:r>
              <a:rPr lang="en-US" baseline="0" dirty="0"/>
              <a:t> on an article by Joe Price in the Spirit’s Sword, December 2011.</a:t>
            </a:r>
            <a:endParaRPr lang="en-US" dirty="0"/>
          </a:p>
        </p:txBody>
      </p:sp>
      <p:sp>
        <p:nvSpPr>
          <p:cNvPr id="4" name="Slide Number Placeholder 3"/>
          <p:cNvSpPr>
            <a:spLocks noGrp="1"/>
          </p:cNvSpPr>
          <p:nvPr>
            <p:ph type="sldNum" sz="quarter" idx="10"/>
          </p:nvPr>
        </p:nvSpPr>
        <p:spPr/>
        <p:txBody>
          <a:bodyPr/>
          <a:lstStyle/>
          <a:p>
            <a:fld id="{193091A9-2FD1-4308-9BDE-0396CE69C48A}" type="slidenum">
              <a:rPr lang="en-US" smtClean="0"/>
              <a:t>1</a:t>
            </a:fld>
            <a:endParaRPr lang="en-US"/>
          </a:p>
        </p:txBody>
      </p:sp>
    </p:spTree>
    <p:extLst>
      <p:ext uri="{BB962C8B-B14F-4D97-AF65-F5344CB8AC3E}">
        <p14:creationId xmlns:p14="http://schemas.microsoft.com/office/powerpoint/2010/main" val="232665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1) Openness.</a:t>
            </a:r>
            <a:r>
              <a:rPr lang="en-US" sz="1200" kern="1200" dirty="0">
                <a:solidFill>
                  <a:schemeClr val="tx1"/>
                </a:solidFill>
                <a:effectLst/>
                <a:latin typeface="+mn-lt"/>
                <a:ea typeface="+mn-ea"/>
                <a:cs typeface="+mn-cs"/>
              </a:rPr>
              <a:t> Have you ever seen a bonfire? You cannot hide it! These repentant sinners did not hide their repentance. Instead, they openly collected their books of sin and “burned them in the sight of all” (Acts 19:19). </a:t>
            </a:r>
          </a:p>
          <a:p>
            <a:r>
              <a:rPr lang="en-US" sz="1200" kern="1200" dirty="0">
                <a:solidFill>
                  <a:schemeClr val="tx1"/>
                </a:solidFill>
                <a:effectLst/>
                <a:latin typeface="+mn-lt"/>
                <a:ea typeface="+mn-ea"/>
                <a:cs typeface="+mn-cs"/>
              </a:rPr>
              <a:t>What about us? Do we think we can repent of our sins without openly repudiating our sins and cutting our ties with it? </a:t>
            </a: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True repentance leads to drastic changes in one’s life that remove oneself from sin and its influence.</a:t>
            </a:r>
          </a:p>
          <a:p>
            <a:r>
              <a:rPr lang="en-US" sz="1200" b="1" kern="1200" dirty="0">
                <a:solidFill>
                  <a:schemeClr val="tx1"/>
                </a:solidFill>
                <a:effectLst/>
                <a:latin typeface="+mn-lt"/>
                <a:ea typeface="+mn-ea"/>
                <a:cs typeface="+mn-cs"/>
              </a:rPr>
              <a:t>When we genuinely repent we bear the fruits worthy of our repentance</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(Luke 3:8-9), </a:t>
            </a:r>
            <a:r>
              <a:rPr lang="en-US" sz="1200" i="1" kern="1200" dirty="0">
                <a:solidFill>
                  <a:schemeClr val="tx1"/>
                </a:solidFill>
                <a:effectLst/>
                <a:latin typeface="+mn-lt"/>
                <a:ea typeface="+mn-ea"/>
                <a:cs typeface="+mn-cs"/>
              </a:rPr>
              <a:t>“Therefore bear fruits worthy of repentance, and do not begin to say to yourselves, 'We have Abraham as our father. ' For I say to you that God is able to raise up children to Abraham from these stones. 9 And even now the ax is laid to the root of the trees. Therefore every tree which does not bear good fruit is cut down and thrown into the fire."</a:t>
            </a:r>
          </a:p>
          <a:p>
            <a:endParaRPr lang="en-US"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That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means all our sins and their paraphernalia must be thrown into the bonfire of repentance.</a:t>
            </a:r>
          </a:p>
          <a:p>
            <a:endParaRPr lang="en-US" dirty="0"/>
          </a:p>
        </p:txBody>
      </p:sp>
      <p:sp>
        <p:nvSpPr>
          <p:cNvPr id="4" name="Slide Number Placeholder 3"/>
          <p:cNvSpPr>
            <a:spLocks noGrp="1"/>
          </p:cNvSpPr>
          <p:nvPr>
            <p:ph type="sldNum" sz="quarter" idx="10"/>
          </p:nvPr>
        </p:nvSpPr>
        <p:spPr/>
        <p:txBody>
          <a:bodyPr/>
          <a:lstStyle/>
          <a:p>
            <a:fld id="{193091A9-2FD1-4308-9BDE-0396CE69C48A}" type="slidenum">
              <a:rPr lang="en-US" smtClean="0"/>
              <a:t>2</a:t>
            </a:fld>
            <a:endParaRPr lang="en-US"/>
          </a:p>
        </p:txBody>
      </p:sp>
    </p:spTree>
    <p:extLst>
      <p:ext uri="{BB962C8B-B14F-4D97-AF65-F5344CB8AC3E}">
        <p14:creationId xmlns:p14="http://schemas.microsoft.com/office/powerpoint/2010/main" val="66808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Thoroughness. </a:t>
            </a:r>
            <a:r>
              <a:rPr lang="en-US" sz="1200" kern="1200" dirty="0">
                <a:solidFill>
                  <a:schemeClr val="tx1"/>
                </a:solidFill>
                <a:effectLst/>
                <a:latin typeface="+mn-lt"/>
                <a:ea typeface="+mn-ea"/>
                <a:cs typeface="+mn-cs"/>
              </a:rPr>
              <a:t>Nothing was withheld; their repentance was complete.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These repentant converts did not hold back their favorite tools of sin while only giving up the ones they were tired of anyway.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Conversion to Christ is total, not half-hearted.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Every sin, along with its support system, must be thrown into the bonfire of repentance. </a:t>
            </a:r>
          </a:p>
          <a:p>
            <a:pPr marL="628650" lvl="1"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(Luke 14:27-30), </a:t>
            </a:r>
            <a:r>
              <a:rPr lang="en-US" sz="1200" i="1" kern="1200" dirty="0">
                <a:solidFill>
                  <a:schemeClr val="tx1"/>
                </a:solidFill>
                <a:effectLst/>
                <a:latin typeface="+mn-lt"/>
                <a:ea typeface="+mn-ea"/>
                <a:cs typeface="+mn-cs"/>
              </a:rPr>
              <a:t>“And whoever does not bear his cross and come after Me cannot be My disciple. 28 For which of you, intending to build a tower, does not sit down first and count the cost, whether he has enough to finish it — 29 lest, after he has laid the foundation, and is not able to finish, all who see it begin to mock him, 30 saying, 'This man began to build and was not able to finish.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3091A9-2FD1-4308-9BDE-0396CE69C48A}" type="slidenum">
              <a:rPr lang="en-US" smtClean="0"/>
              <a:t>3</a:t>
            </a:fld>
            <a:endParaRPr lang="en-US"/>
          </a:p>
        </p:txBody>
      </p:sp>
    </p:spTree>
    <p:extLst>
      <p:ext uri="{BB962C8B-B14F-4D97-AF65-F5344CB8AC3E}">
        <p14:creationId xmlns:p14="http://schemas.microsoft.com/office/powerpoint/2010/main" val="2337541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3) Conclusiveness. </a:t>
            </a:r>
            <a:r>
              <a:rPr lang="en-US" sz="1200" kern="1200" dirty="0">
                <a:solidFill>
                  <a:schemeClr val="tx1"/>
                </a:solidFill>
                <a:effectLst/>
                <a:latin typeface="+mn-lt"/>
                <a:ea typeface="+mn-ea"/>
                <a:cs typeface="+mn-cs"/>
              </a:rPr>
              <a:t>Their goal in life had now changed. Their faith now led them to honor the name of the Lord and obey Him (Acts 19:18).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Now, the word of the Lord would guide them, not the deceptive words of sinners (Acts 19:20).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So, they burned the words of sinners (that had helped them sin) in the bonfire of repentance.</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In the same way, we must conclusively end sin in our lives by ending all fellowship with 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(Ephesians</a:t>
            </a:r>
            <a:r>
              <a:rPr lang="en-US" sz="1200" b="1" kern="1200" baseline="0" dirty="0">
                <a:solidFill>
                  <a:schemeClr val="tx1"/>
                </a:solidFill>
                <a:effectLst/>
                <a:latin typeface="+mn-lt"/>
                <a:ea typeface="+mn-ea"/>
                <a:cs typeface="+mn-cs"/>
              </a:rPr>
              <a:t> 5:8-10),</a:t>
            </a:r>
            <a:r>
              <a:rPr lang="en-US" sz="1200" b="1" i="1" kern="1200" baseline="0" dirty="0">
                <a:solidFill>
                  <a:schemeClr val="tx1"/>
                </a:solidFill>
                <a:effectLst/>
                <a:latin typeface="+mn-lt"/>
                <a:ea typeface="+mn-ea"/>
                <a:cs typeface="+mn-cs"/>
              </a:rPr>
              <a:t> </a:t>
            </a:r>
            <a:r>
              <a:rPr lang="en-US" sz="1200" i="1" kern="1200" baseline="0" dirty="0">
                <a:solidFill>
                  <a:schemeClr val="tx1"/>
                </a:solidFill>
                <a:effectLst/>
                <a:latin typeface="+mn-lt"/>
                <a:ea typeface="+mn-ea"/>
                <a:cs typeface="+mn-cs"/>
              </a:rPr>
              <a:t>“For you were once darkness, but now you are light in the Lord. </a:t>
            </a:r>
            <a:r>
              <a:rPr lang="en-US" sz="1200" i="1" u="sng" kern="1200" baseline="0" dirty="0">
                <a:solidFill>
                  <a:schemeClr val="tx1"/>
                </a:solidFill>
                <a:effectLst/>
                <a:latin typeface="+mn-lt"/>
                <a:ea typeface="+mn-ea"/>
                <a:cs typeface="+mn-cs"/>
              </a:rPr>
              <a:t>Walk as children of light</a:t>
            </a:r>
            <a:r>
              <a:rPr lang="en-US" sz="1200" i="1" kern="1200" baseline="0" dirty="0">
                <a:solidFill>
                  <a:schemeClr val="tx1"/>
                </a:solidFill>
                <a:effectLst/>
                <a:latin typeface="+mn-lt"/>
                <a:ea typeface="+mn-ea"/>
                <a:cs typeface="+mn-cs"/>
              </a:rPr>
              <a:t> 9 (for the fruit of the Spirit is in all goodness, righteousness, and truth), 10 </a:t>
            </a:r>
            <a:r>
              <a:rPr lang="en-US" sz="1200" i="1" u="sng" kern="1200" baseline="0" dirty="0">
                <a:solidFill>
                  <a:schemeClr val="tx1"/>
                </a:solidFill>
                <a:effectLst/>
                <a:latin typeface="+mn-lt"/>
                <a:ea typeface="+mn-ea"/>
                <a:cs typeface="+mn-cs"/>
              </a:rPr>
              <a:t>finding out what is acceptable to the Lord</a:t>
            </a:r>
            <a:r>
              <a:rPr lang="en-US" sz="1200" i="1" u="none" kern="1200" baseline="0" dirty="0">
                <a:solidFill>
                  <a:schemeClr val="tx1"/>
                </a:solidFill>
                <a:effectLst/>
                <a:latin typeface="+mn-lt"/>
                <a:ea typeface="+mn-ea"/>
                <a:cs typeface="+mn-cs"/>
              </a:rPr>
              <a:t>.”</a:t>
            </a:r>
            <a:endParaRPr lang="en-US" sz="1200" i="1"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3091A9-2FD1-4308-9BDE-0396CE69C48A}" type="slidenum">
              <a:rPr lang="en-US" smtClean="0"/>
              <a:t>4</a:t>
            </a:fld>
            <a:endParaRPr lang="en-US"/>
          </a:p>
        </p:txBody>
      </p:sp>
    </p:spTree>
    <p:extLst>
      <p:ext uri="{BB962C8B-B14F-4D97-AF65-F5344CB8AC3E}">
        <p14:creationId xmlns:p14="http://schemas.microsoft.com/office/powerpoint/2010/main" val="58386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kern="1200" dirty="0">
                <a:solidFill>
                  <a:schemeClr val="tx1"/>
                </a:solidFill>
                <a:effectLst/>
                <a:latin typeface="+mn-lt"/>
                <a:ea typeface="+mn-ea"/>
                <a:cs typeface="+mn-cs"/>
              </a:rPr>
              <a:t>(Isaiah</a:t>
            </a:r>
            <a:r>
              <a:rPr lang="en-US" sz="1200" b="1" i="0" u="none" kern="1200" baseline="0" dirty="0">
                <a:solidFill>
                  <a:schemeClr val="tx1"/>
                </a:solidFill>
                <a:effectLst/>
                <a:latin typeface="+mn-lt"/>
                <a:ea typeface="+mn-ea"/>
                <a:cs typeface="+mn-cs"/>
              </a:rPr>
              <a:t> 1:16-20), </a:t>
            </a:r>
          </a:p>
          <a:p>
            <a:r>
              <a:rPr lang="en-US" sz="1200" i="1" u="none" kern="1200" dirty="0">
                <a:solidFill>
                  <a:schemeClr val="tx1"/>
                </a:solidFill>
                <a:effectLst/>
                <a:latin typeface="+mn-lt"/>
                <a:ea typeface="+mn-ea"/>
                <a:cs typeface="+mn-cs"/>
              </a:rPr>
              <a:t>"Wash yourselves, make yourselves clean;</a:t>
            </a:r>
          </a:p>
          <a:p>
            <a:r>
              <a:rPr lang="en-US" sz="1200" i="1" u="none" kern="1200" dirty="0">
                <a:solidFill>
                  <a:schemeClr val="tx1"/>
                </a:solidFill>
                <a:effectLst/>
                <a:latin typeface="+mn-lt"/>
                <a:ea typeface="+mn-ea"/>
                <a:cs typeface="+mn-cs"/>
              </a:rPr>
              <a:t>Put away the evil of your doings from before My eyes.</a:t>
            </a:r>
          </a:p>
          <a:p>
            <a:r>
              <a:rPr lang="en-US" sz="1200" i="1" u="none" kern="1200" dirty="0">
                <a:solidFill>
                  <a:schemeClr val="tx1"/>
                </a:solidFill>
                <a:effectLst/>
                <a:latin typeface="+mn-lt"/>
                <a:ea typeface="+mn-ea"/>
                <a:cs typeface="+mn-cs"/>
              </a:rPr>
              <a:t>Cease to do evil,17 Learn to do good;</a:t>
            </a:r>
          </a:p>
          <a:p>
            <a:r>
              <a:rPr lang="en-US" sz="1200" i="1" u="none" kern="1200" dirty="0">
                <a:solidFill>
                  <a:schemeClr val="tx1"/>
                </a:solidFill>
                <a:effectLst/>
                <a:latin typeface="+mn-lt"/>
                <a:ea typeface="+mn-ea"/>
                <a:cs typeface="+mn-cs"/>
              </a:rPr>
              <a:t>Seek justice, Rebuke the oppressor; Defend the fatherless, Plead for the widow.</a:t>
            </a:r>
          </a:p>
          <a:p>
            <a:r>
              <a:rPr lang="en-US" sz="1200" i="1" u="none" kern="1200" dirty="0">
                <a:solidFill>
                  <a:schemeClr val="tx1"/>
                </a:solidFill>
                <a:effectLst/>
                <a:latin typeface="+mn-lt"/>
                <a:ea typeface="+mn-ea"/>
                <a:cs typeface="+mn-cs"/>
              </a:rPr>
              <a:t>18 "Come now, and let us reason together, "Says the Lord, "Though your sins are like scarlet, They shall be as white as snow; Though they are red like crimson, They shall be as wool.19 If you are willing and obedient, You shall eat the good of the land; 20 But if you refuse and rebel, You shall be devoured by the sword"; </a:t>
            </a:r>
          </a:p>
          <a:p>
            <a:r>
              <a:rPr lang="en-US" sz="1200" i="1" u="none" kern="1200" dirty="0">
                <a:solidFill>
                  <a:schemeClr val="tx1"/>
                </a:solidFill>
                <a:effectLst/>
                <a:latin typeface="+mn-lt"/>
                <a:ea typeface="+mn-ea"/>
                <a:cs typeface="+mn-cs"/>
              </a:rPr>
              <a:t>For the mouth of the Lord has spoken.</a:t>
            </a:r>
          </a:p>
        </p:txBody>
      </p:sp>
      <p:sp>
        <p:nvSpPr>
          <p:cNvPr id="4" name="Slide Number Placeholder 3"/>
          <p:cNvSpPr>
            <a:spLocks noGrp="1"/>
          </p:cNvSpPr>
          <p:nvPr>
            <p:ph type="sldNum" sz="quarter" idx="10"/>
          </p:nvPr>
        </p:nvSpPr>
        <p:spPr/>
        <p:txBody>
          <a:bodyPr/>
          <a:lstStyle/>
          <a:p>
            <a:fld id="{193091A9-2FD1-4308-9BDE-0396CE69C48A}" type="slidenum">
              <a:rPr lang="en-US" smtClean="0"/>
              <a:t>5</a:t>
            </a:fld>
            <a:endParaRPr lang="en-US"/>
          </a:p>
        </p:txBody>
      </p:sp>
    </p:spTree>
    <p:extLst>
      <p:ext uri="{BB962C8B-B14F-4D97-AF65-F5344CB8AC3E}">
        <p14:creationId xmlns:p14="http://schemas.microsoft.com/office/powerpoint/2010/main" val="2711578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85383E-F269-4503-BB0D-5019BB5E4C51}"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3033299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5383E-F269-4503-BB0D-5019BB5E4C51}"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1408202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5383E-F269-4503-BB0D-5019BB5E4C51}"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271742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5383E-F269-4503-BB0D-5019BB5E4C51}"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3339450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85383E-F269-4503-BB0D-5019BB5E4C51}" type="datetimeFigureOut">
              <a:rPr lang="en-US" smtClean="0"/>
              <a:t>8/21/2016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4110374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85383E-F269-4503-BB0D-5019BB5E4C51}"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1316633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85383E-F269-4503-BB0D-5019BB5E4C51}" type="datetimeFigureOut">
              <a:rPr lang="en-US" smtClean="0"/>
              <a:t>8/21/2016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237992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5383E-F269-4503-BB0D-5019BB5E4C51}" type="datetimeFigureOut">
              <a:rPr lang="en-US" smtClean="0"/>
              <a:t>8/21/2016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49967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5383E-F269-4503-BB0D-5019BB5E4C51}" type="datetimeFigureOut">
              <a:rPr lang="en-US" smtClean="0"/>
              <a:t>8/21/2016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241790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85383E-F269-4503-BB0D-5019BB5E4C51}"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2917725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85383E-F269-4503-BB0D-5019BB5E4C51}" type="datetimeFigureOut">
              <a:rPr lang="en-US" smtClean="0"/>
              <a:t>8/21/2016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A9D03-F567-4B0C-BEEA-ADCD8E370190}" type="slidenum">
              <a:rPr lang="en-US" smtClean="0"/>
              <a:t>‹#›</a:t>
            </a:fld>
            <a:endParaRPr lang="en-US"/>
          </a:p>
        </p:txBody>
      </p:sp>
    </p:spTree>
    <p:extLst>
      <p:ext uri="{BB962C8B-B14F-4D97-AF65-F5344CB8AC3E}">
        <p14:creationId xmlns:p14="http://schemas.microsoft.com/office/powerpoint/2010/main" val="223632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5383E-F269-4503-BB0D-5019BB5E4C51}" type="datetimeFigureOut">
              <a:rPr lang="en-US" smtClean="0"/>
              <a:t>8/21/2016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A9D03-F567-4B0C-BEEA-ADCD8E370190}" type="slidenum">
              <a:rPr lang="en-US" smtClean="0"/>
              <a:t>‹#›</a:t>
            </a:fld>
            <a:endParaRPr lang="en-US"/>
          </a:p>
        </p:txBody>
      </p:sp>
    </p:spTree>
    <p:extLst>
      <p:ext uri="{BB962C8B-B14F-4D97-AF65-F5344CB8AC3E}">
        <p14:creationId xmlns:p14="http://schemas.microsoft.com/office/powerpoint/2010/main" val="4166684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1" y="0"/>
            <a:ext cx="12192000" cy="6858000"/>
          </a:xfrm>
          <a:prstGeom prst="rect">
            <a:avLst/>
          </a:prstGeom>
        </p:spPr>
      </p:pic>
      <p:sp>
        <p:nvSpPr>
          <p:cNvPr id="2" name="Title 1"/>
          <p:cNvSpPr>
            <a:spLocks noGrp="1"/>
          </p:cNvSpPr>
          <p:nvPr>
            <p:ph type="ctrTitle"/>
          </p:nvPr>
        </p:nvSpPr>
        <p:spPr>
          <a:xfrm>
            <a:off x="339790" y="235533"/>
            <a:ext cx="4422710" cy="3364917"/>
          </a:xfrm>
        </p:spPr>
        <p:txBody>
          <a:bodyPr>
            <a:normAutofit/>
          </a:bodyPr>
          <a:lstStyle/>
          <a:p>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The Bonfire</a:t>
            </a:r>
            <a:br>
              <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rPr>
            </a:br>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of</a:t>
            </a:r>
            <a:br>
              <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rPr>
            </a:br>
            <a:r>
              <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rPr>
              <a:t>Repentance</a:t>
            </a:r>
          </a:p>
        </p:txBody>
      </p:sp>
      <p:sp>
        <p:nvSpPr>
          <p:cNvPr id="3" name="Subtitle 2"/>
          <p:cNvSpPr>
            <a:spLocks noGrp="1"/>
          </p:cNvSpPr>
          <p:nvPr>
            <p:ph type="subTitle" idx="1"/>
          </p:nvPr>
        </p:nvSpPr>
        <p:spPr>
          <a:xfrm>
            <a:off x="1822580" y="5617027"/>
            <a:ext cx="9909110" cy="1040363"/>
          </a:xfrm>
        </p:spPr>
        <p:txBody>
          <a:bodyPr>
            <a:normAutofit/>
          </a:bodyPr>
          <a:lstStyle/>
          <a:p>
            <a:pPr algn="r"/>
            <a:r>
              <a:rPr lang="en-US" sz="4800" dirty="0">
                <a:solidFill>
                  <a:schemeClr val="bg1"/>
                </a:solidFill>
                <a:effectLst>
                  <a:outerShdw blurRad="38100" dist="38100" dir="2700000" algn="tl">
                    <a:srgbClr val="000000">
                      <a:alpha val="43137"/>
                    </a:srgbClr>
                  </a:outerShdw>
                </a:effectLst>
              </a:rPr>
              <a:t>Acts 19: 11-20</a:t>
            </a:r>
          </a:p>
        </p:txBody>
      </p:sp>
    </p:spTree>
    <p:extLst>
      <p:ext uri="{BB962C8B-B14F-4D97-AF65-F5344CB8AC3E}">
        <p14:creationId xmlns:p14="http://schemas.microsoft.com/office/powerpoint/2010/main" val="450889796"/>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1" y="0"/>
            <a:ext cx="12192000" cy="6858000"/>
          </a:xfrm>
          <a:prstGeom prst="rect">
            <a:avLst/>
          </a:prstGeom>
        </p:spPr>
      </p:pic>
      <p:sp>
        <p:nvSpPr>
          <p:cNvPr id="2" name="Title 1"/>
          <p:cNvSpPr>
            <a:spLocks noGrp="1"/>
          </p:cNvSpPr>
          <p:nvPr>
            <p:ph type="ctrTitle"/>
          </p:nvPr>
        </p:nvSpPr>
        <p:spPr>
          <a:xfrm>
            <a:off x="339790" y="235533"/>
            <a:ext cx="4422710" cy="3422067"/>
          </a:xfrm>
        </p:spPr>
        <p:txBody>
          <a:bodyPr>
            <a:normAutofit/>
          </a:bodyPr>
          <a:lstStyle/>
          <a:p>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Qualities of</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Repentance</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endPar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Subtitle 2"/>
          <p:cNvSpPr>
            <a:spLocks noGrp="1"/>
          </p:cNvSpPr>
          <p:nvPr>
            <p:ph type="subTitle" idx="1"/>
          </p:nvPr>
        </p:nvSpPr>
        <p:spPr>
          <a:xfrm>
            <a:off x="8184995" y="1807029"/>
            <a:ext cx="3546695" cy="4850361"/>
          </a:xfrm>
        </p:spPr>
        <p:txBody>
          <a:bodyPr>
            <a:normAutofit/>
          </a:bodyPr>
          <a:lstStyle/>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Openness</a:t>
            </a:r>
          </a:p>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(19)</a:t>
            </a:r>
          </a:p>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  </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r>
              <a:rPr lang="en-US" sz="4800" dirty="0">
                <a:solidFill>
                  <a:schemeClr val="bg1"/>
                </a:solidFill>
                <a:effectLst>
                  <a:outerShdw blurRad="38100" dist="38100" dir="2700000" algn="tl">
                    <a:srgbClr val="000000">
                      <a:alpha val="43137"/>
                    </a:srgbClr>
                  </a:outerShdw>
                </a:effectLst>
              </a:rPr>
              <a:t>Luke 3:8-9</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2080675264"/>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1" y="0"/>
            <a:ext cx="12192000" cy="6858000"/>
          </a:xfrm>
          <a:prstGeom prst="rect">
            <a:avLst/>
          </a:prstGeom>
        </p:spPr>
      </p:pic>
      <p:sp>
        <p:nvSpPr>
          <p:cNvPr id="2" name="Title 1"/>
          <p:cNvSpPr>
            <a:spLocks noGrp="1"/>
          </p:cNvSpPr>
          <p:nvPr>
            <p:ph type="ctrTitle"/>
          </p:nvPr>
        </p:nvSpPr>
        <p:spPr>
          <a:xfrm>
            <a:off x="339790" y="235533"/>
            <a:ext cx="4422710" cy="3422067"/>
          </a:xfrm>
        </p:spPr>
        <p:txBody>
          <a:bodyPr>
            <a:normAutofit/>
          </a:bodyPr>
          <a:lstStyle/>
          <a:p>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Qualities of</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Repentance</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endPar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Subtitle 2"/>
          <p:cNvSpPr>
            <a:spLocks noGrp="1"/>
          </p:cNvSpPr>
          <p:nvPr>
            <p:ph type="subTitle" idx="1"/>
          </p:nvPr>
        </p:nvSpPr>
        <p:spPr>
          <a:xfrm>
            <a:off x="7848600" y="1807029"/>
            <a:ext cx="4038599" cy="4850361"/>
          </a:xfrm>
        </p:spPr>
        <p:txBody>
          <a:bodyPr>
            <a:normAutofit/>
          </a:bodyPr>
          <a:lstStyle/>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Thoroughness</a:t>
            </a:r>
          </a:p>
          <a:p>
            <a:r>
              <a:rPr lang="en-US" sz="4400" dirty="0">
                <a:solidFill>
                  <a:schemeClr val="bg1"/>
                </a:solidFill>
                <a:effectLst>
                  <a:outerShdw blurRad="38100" dist="38100" dir="2700000" algn="tl">
                    <a:srgbClr val="000000">
                      <a:alpha val="43137"/>
                    </a:srgbClr>
                  </a:outerShdw>
                </a:effectLst>
                <a:latin typeface="Bernard MT Condensed" panose="02050806060905020404" pitchFamily="18" charset="0"/>
              </a:rPr>
              <a:t>(nothing held back)</a:t>
            </a:r>
          </a:p>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  </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r>
              <a:rPr lang="en-US" sz="4800" dirty="0">
                <a:solidFill>
                  <a:schemeClr val="bg1"/>
                </a:solidFill>
                <a:effectLst>
                  <a:outerShdw blurRad="38100" dist="38100" dir="2700000" algn="tl">
                    <a:srgbClr val="000000">
                      <a:alpha val="43137"/>
                    </a:srgbClr>
                  </a:outerShdw>
                </a:effectLst>
              </a:rPr>
              <a:t>Luke 14:27-30</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2124045843"/>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1" y="0"/>
            <a:ext cx="12192000" cy="6858000"/>
          </a:xfrm>
          <a:prstGeom prst="rect">
            <a:avLst/>
          </a:prstGeom>
        </p:spPr>
      </p:pic>
      <p:sp>
        <p:nvSpPr>
          <p:cNvPr id="2" name="Title 1"/>
          <p:cNvSpPr>
            <a:spLocks noGrp="1"/>
          </p:cNvSpPr>
          <p:nvPr>
            <p:ph type="ctrTitle"/>
          </p:nvPr>
        </p:nvSpPr>
        <p:spPr>
          <a:xfrm>
            <a:off x="339790" y="235533"/>
            <a:ext cx="4422710" cy="3422067"/>
          </a:xfrm>
        </p:spPr>
        <p:txBody>
          <a:bodyPr>
            <a:normAutofit/>
          </a:bodyPr>
          <a:lstStyle/>
          <a:p>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Qualities of</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Repentance</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endPar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Subtitle 2"/>
          <p:cNvSpPr>
            <a:spLocks noGrp="1"/>
          </p:cNvSpPr>
          <p:nvPr>
            <p:ph type="subTitle" idx="1"/>
          </p:nvPr>
        </p:nvSpPr>
        <p:spPr>
          <a:xfrm>
            <a:off x="7442200" y="1807029"/>
            <a:ext cx="4444999" cy="4850361"/>
          </a:xfrm>
        </p:spPr>
        <p:txBody>
          <a:bodyPr>
            <a:normAutofit/>
          </a:bodyPr>
          <a:lstStyle/>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Conclusiveness</a:t>
            </a:r>
          </a:p>
          <a:p>
            <a:r>
              <a:rPr lang="en-US" sz="4400" dirty="0">
                <a:solidFill>
                  <a:schemeClr val="bg1"/>
                </a:solidFill>
                <a:effectLst>
                  <a:outerShdw blurRad="38100" dist="38100" dir="2700000" algn="tl">
                    <a:srgbClr val="000000">
                      <a:alpha val="43137"/>
                    </a:srgbClr>
                  </a:outerShdw>
                </a:effectLst>
                <a:latin typeface="Bernard MT Condensed" panose="02050806060905020404" pitchFamily="18" charset="0"/>
              </a:rPr>
              <a:t>(18)</a:t>
            </a:r>
          </a:p>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  </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r>
              <a:rPr lang="en-US" sz="4800" dirty="0">
                <a:solidFill>
                  <a:schemeClr val="bg1"/>
                </a:solidFill>
                <a:effectLst>
                  <a:outerShdw blurRad="38100" dist="38100" dir="2700000" algn="tl">
                    <a:srgbClr val="000000">
                      <a:alpha val="43137"/>
                    </a:srgbClr>
                  </a:outerShdw>
                </a:effectLst>
              </a:rPr>
              <a:t>Ephesians 5:8-10</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780931156"/>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661" y="0"/>
            <a:ext cx="12192000" cy="6858000"/>
          </a:xfrm>
          <a:prstGeom prst="rect">
            <a:avLst/>
          </a:prstGeom>
        </p:spPr>
      </p:pic>
      <p:sp>
        <p:nvSpPr>
          <p:cNvPr id="2" name="Title 1"/>
          <p:cNvSpPr>
            <a:spLocks noGrp="1"/>
          </p:cNvSpPr>
          <p:nvPr>
            <p:ph type="ctrTitle"/>
          </p:nvPr>
        </p:nvSpPr>
        <p:spPr>
          <a:xfrm>
            <a:off x="339790" y="235533"/>
            <a:ext cx="4422710" cy="3422067"/>
          </a:xfrm>
        </p:spPr>
        <p:txBody>
          <a:bodyPr>
            <a:normAutofit/>
          </a:bodyPr>
          <a:lstStyle/>
          <a:p>
            <a: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t>Conclusion</a:t>
            </a:r>
            <a:br>
              <a:rPr lang="en-US" dirty="0">
                <a:solidFill>
                  <a:srgbClr val="FFFF00"/>
                </a:solidFill>
                <a:effectLst>
                  <a:outerShdw blurRad="38100" dist="38100" dir="2700000" algn="tl">
                    <a:srgbClr val="000000">
                      <a:alpha val="43137"/>
                    </a:srgbClr>
                  </a:outerShdw>
                </a:effectLst>
                <a:latin typeface="Bernard MT Condensed" panose="02050806060905020404" pitchFamily="18" charset="0"/>
              </a:rPr>
            </a:br>
            <a:endParaRPr lang="en-US" sz="7200" dirty="0">
              <a:solidFill>
                <a:srgbClr val="FFFF00"/>
              </a:solidFill>
              <a:effectLst>
                <a:outerShdw blurRad="38100" dist="38100" dir="2700000" algn="tl">
                  <a:srgbClr val="000000">
                    <a:alpha val="43137"/>
                  </a:srgbClr>
                </a:outerShdw>
              </a:effectLst>
              <a:latin typeface="Bernard MT Condensed" panose="02050806060905020404" pitchFamily="18" charset="0"/>
            </a:endParaRPr>
          </a:p>
        </p:txBody>
      </p:sp>
      <p:sp>
        <p:nvSpPr>
          <p:cNvPr id="3" name="Subtitle 2"/>
          <p:cNvSpPr>
            <a:spLocks noGrp="1"/>
          </p:cNvSpPr>
          <p:nvPr>
            <p:ph type="subTitle" idx="1"/>
          </p:nvPr>
        </p:nvSpPr>
        <p:spPr>
          <a:xfrm>
            <a:off x="7899400" y="533400"/>
            <a:ext cx="3987799" cy="6123991"/>
          </a:xfrm>
        </p:spPr>
        <p:txBody>
          <a:bodyPr>
            <a:normAutofit/>
          </a:bodyPr>
          <a:lstStyle/>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We need a Bonfire of Repentance in our lives as well…  </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endParaRPr lang="en-US" sz="4800" dirty="0">
              <a:solidFill>
                <a:schemeClr val="bg1"/>
              </a:solidFill>
              <a:effectLst>
                <a:outerShdw blurRad="38100" dist="38100" dir="2700000" algn="tl">
                  <a:srgbClr val="000000">
                    <a:alpha val="43137"/>
                  </a:srgbClr>
                </a:outerShdw>
              </a:effectLst>
            </a:endParaRPr>
          </a:p>
          <a:p>
            <a:r>
              <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rPr>
              <a:t>Isaiah 1:16-20</a:t>
            </a:r>
          </a:p>
          <a:p>
            <a:endParaRPr lang="en-US" sz="4800"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1947681360"/>
      </p:ext>
    </p:extLst>
  </p:cSld>
  <p:clrMapOvr>
    <a:masterClrMapping/>
  </p:clrMapOvr>
  <mc:AlternateContent xmlns:mc="http://schemas.openxmlformats.org/markup-compatibility/2006" xmlns:p14="http://schemas.microsoft.com/office/powerpoint/2010/main">
    <mc:Choice Requires="p14">
      <p:transition spd="slow" p14:dur="2250">
        <p14:reveal thruBlk="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857</Words>
  <Application>Microsoft Office PowerPoint</Application>
  <PresentationFormat>Widescreen</PresentationFormat>
  <Paragraphs>66</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Bernard MT Condensed</vt:lpstr>
      <vt:lpstr>Calibri</vt:lpstr>
      <vt:lpstr>Calibri Light</vt:lpstr>
      <vt:lpstr>Office Theme</vt:lpstr>
      <vt:lpstr>The Bonfire of Repentance</vt:lpstr>
      <vt:lpstr>Qualities of Repentance </vt:lpstr>
      <vt:lpstr>Qualities of Repentance </vt:lpstr>
      <vt:lpstr>Qualities of Repentance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7</cp:revision>
  <dcterms:created xsi:type="dcterms:W3CDTF">2016-08-21T19:22:12Z</dcterms:created>
  <dcterms:modified xsi:type="dcterms:W3CDTF">2016-08-21T20:27:05Z</dcterms:modified>
</cp:coreProperties>
</file>